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8" r:id="rId2"/>
    <p:sldId id="259" r:id="rId3"/>
    <p:sldId id="260" r:id="rId4"/>
  </p:sldIdLst>
  <p:sldSz cx="9144000" cy="6858000" type="screen4x3"/>
  <p:notesSz cx="70104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Monotype Corsiva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87C81"/>
    <a:srgbClr val="037893"/>
    <a:srgbClr val="0099CC"/>
    <a:srgbClr val="777777"/>
    <a:srgbClr val="969696"/>
    <a:srgbClr val="CFE4B4"/>
    <a:srgbClr val="FF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23" autoAdjust="0"/>
    <p:restoredTop sz="94620" autoAdjust="0"/>
  </p:normalViewPr>
  <p:slideViewPr>
    <p:cSldViewPr>
      <p:cViewPr varScale="1">
        <p:scale>
          <a:sx n="52" d="100"/>
          <a:sy n="52" d="100"/>
        </p:scale>
        <p:origin x="883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4457" cy="45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567" tIns="45783" rIns="91567" bIns="45783" numCol="1" anchor="t" anchorCtr="0" compatLnSpc="1">
            <a:prstTxWarp prst="textNoShape">
              <a:avLst/>
            </a:prstTxWarp>
          </a:bodyPr>
          <a:lstStyle>
            <a:lvl1pPr algn="l" defTabSz="914984">
              <a:defRPr kumimoji="0" sz="1200">
                <a:latin typeface="Times New Roman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2051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4588" y="681038"/>
            <a:ext cx="4722812" cy="35417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2845" y="4448124"/>
            <a:ext cx="5164713" cy="4144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567" tIns="45783" rIns="91567" bIns="457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4005943" y="0"/>
            <a:ext cx="3004457" cy="45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567" tIns="45783" rIns="91567" bIns="45783" numCol="1" anchor="t" anchorCtr="0" compatLnSpc="1">
            <a:prstTxWarp prst="textNoShape">
              <a:avLst/>
            </a:prstTxWarp>
          </a:bodyPr>
          <a:lstStyle>
            <a:lvl1pPr algn="r" defTabSz="914984">
              <a:defRPr kumimoji="0" sz="1200">
                <a:latin typeface="Times New Roman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1017"/>
            <a:ext cx="3004457" cy="449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567" tIns="45783" rIns="91567" bIns="45783" numCol="1" anchor="b" anchorCtr="0" compatLnSpc="1">
            <a:prstTxWarp prst="textNoShape">
              <a:avLst/>
            </a:prstTxWarp>
          </a:bodyPr>
          <a:lstStyle>
            <a:lvl1pPr algn="l" defTabSz="914984">
              <a:defRPr kumimoji="0" sz="1200">
                <a:latin typeface="Times New Roman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5943" y="8821017"/>
            <a:ext cx="3004457" cy="449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567" tIns="45783" rIns="91567" bIns="45783" numCol="1" anchor="b" anchorCtr="0" compatLnSpc="1">
            <a:prstTxWarp prst="textNoShape">
              <a:avLst/>
            </a:prstTxWarp>
          </a:bodyPr>
          <a:lstStyle>
            <a:lvl1pPr algn="r" defTabSz="914984">
              <a:defRPr kumimoji="0" sz="1200">
                <a:latin typeface="Times New Roman" pitchFamily="18" charset="0"/>
              </a:defRPr>
            </a:lvl1pPr>
          </a:lstStyle>
          <a:p>
            <a:fld id="{A39DF874-A61C-4FAD-B8CD-51E07D85C5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52444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872AFF-DD97-481C-B980-BDD2662DB20B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0048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872AFF-DD97-481C-B980-BDD2662DB20B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83281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872AFF-DD97-481C-B980-BDD2662DB20B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1820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DDA9-7953-4FEF-B278-D15C02D575A5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DEE31-C4A3-4024-A4AE-5F907320B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741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DDA9-7953-4FEF-B278-D15C02D575A5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DEE31-C4A3-4024-A4AE-5F907320B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889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DDA9-7953-4FEF-B278-D15C02D575A5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DEE31-C4A3-4024-A4AE-5F907320B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152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DDA9-7953-4FEF-B278-D15C02D575A5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DEE31-C4A3-4024-A4AE-5F907320B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391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DDA9-7953-4FEF-B278-D15C02D575A5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DEE31-C4A3-4024-A4AE-5F907320B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442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DDA9-7953-4FEF-B278-D15C02D575A5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DEE31-C4A3-4024-A4AE-5F907320B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144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DDA9-7953-4FEF-B278-D15C02D575A5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DEE31-C4A3-4024-A4AE-5F907320B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32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DDA9-7953-4FEF-B278-D15C02D575A5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DEE31-C4A3-4024-A4AE-5F907320B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738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DDA9-7953-4FEF-B278-D15C02D575A5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DEE31-C4A3-4024-A4AE-5F907320B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60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DDA9-7953-4FEF-B278-D15C02D575A5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DEE31-C4A3-4024-A4AE-5F907320B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51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DDA9-7953-4FEF-B278-D15C02D575A5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DEE31-C4A3-4024-A4AE-5F907320B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260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3DDA9-7953-4FEF-B278-D15C02D575A5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DEE31-C4A3-4024-A4AE-5F907320B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35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5" name="Rectangle 1075"/>
          <p:cNvSpPr>
            <a:spLocks noChangeArrowheads="1"/>
          </p:cNvSpPr>
          <p:nvPr/>
        </p:nvSpPr>
        <p:spPr bwMode="auto">
          <a:xfrm>
            <a:off x="0" y="2"/>
            <a:ext cx="9144000" cy="1608890"/>
          </a:xfrm>
          <a:prstGeom prst="rect">
            <a:avLst/>
          </a:prstGeom>
          <a:solidFill>
            <a:srgbClr val="087C81"/>
          </a:solidFill>
          <a:ln>
            <a:noFill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6194" name="Rectangle 1074"/>
          <p:cNvSpPr>
            <a:spLocks noChangeArrowheads="1"/>
          </p:cNvSpPr>
          <p:nvPr/>
        </p:nvSpPr>
        <p:spPr bwMode="auto">
          <a:xfrm>
            <a:off x="1447800" y="1371600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215" name="Text Box 1095"/>
          <p:cNvSpPr txBox="1">
            <a:spLocks noChangeArrowheads="1"/>
          </p:cNvSpPr>
          <p:nvPr/>
        </p:nvSpPr>
        <p:spPr bwMode="auto">
          <a:xfrm>
            <a:off x="1800855" y="850549"/>
            <a:ext cx="5606134" cy="1257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altLang="en-US" sz="40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Certificate of Completion</a:t>
            </a:r>
          </a:p>
          <a:p>
            <a:endParaRPr kumimoji="0" lang="en-US" altLang="en-US" sz="3200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0"/>
              </a:lnSpc>
              <a:spcBef>
                <a:spcPct val="50000"/>
              </a:spcBef>
            </a:pPr>
            <a:r>
              <a:rPr kumimoji="0" lang="en-US" altLang="en-US" sz="2800" dirty="0">
                <a:solidFill>
                  <a:schemeClr val="bg1"/>
                </a:solidFill>
              </a:rPr>
              <a:t/>
            </a:r>
            <a:br>
              <a:rPr kumimoji="0" lang="en-US" altLang="en-US" sz="2800" dirty="0">
                <a:solidFill>
                  <a:schemeClr val="bg1"/>
                </a:solidFill>
              </a:rPr>
            </a:br>
            <a:endParaRPr kumimoji="0"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3087" y="3743980"/>
            <a:ext cx="6248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b="1" dirty="0" smtClean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Safe Place to Learn: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Prevent-Intercede-Respond </a:t>
            </a:r>
            <a:b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to Sexual Harassment of K-12 Students</a:t>
            </a:r>
          </a:p>
          <a:p>
            <a:pPr>
              <a:spcBef>
                <a:spcPts val="600"/>
              </a:spcBef>
            </a:pPr>
            <a:r>
              <a:rPr lang="en-US" sz="1400" b="1" dirty="0" smtClean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Part 1: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Title IX and Sexual Harassment in K-12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Schools</a:t>
            </a:r>
            <a:endParaRPr lang="en-US" sz="1400" dirty="0">
              <a:solidFill>
                <a:schemeClr val="bg1">
                  <a:lumMod val="65000"/>
                </a:schemeClr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61287" y="1325021"/>
            <a:ext cx="4572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0" lang="en-US" altLang="en-US" sz="40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kumimoji="0" lang="en-US" altLang="en-US" sz="16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Awarded to:</a:t>
            </a:r>
          </a:p>
          <a:p>
            <a:endParaRPr kumimoji="0" lang="en-US" altLang="en-US" sz="1600" b="1" dirty="0">
              <a:solidFill>
                <a:schemeClr val="accent6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kumimoji="0" lang="en-US" altLang="en-US" sz="3600" b="1" dirty="0" smtClean="0">
                <a:latin typeface="Bell MT" panose="02020503060305020303" pitchFamily="18" charset="0"/>
                <a:ea typeface="Arial" charset="0"/>
                <a:cs typeface="Arial" charset="0"/>
              </a:rPr>
              <a:t>Insert Name</a:t>
            </a:r>
            <a:endParaRPr kumimoji="0" lang="en-US" altLang="en-US" sz="3600" b="1" dirty="0">
              <a:latin typeface="Bell MT" panose="02020503060305020303" pitchFamily="18" charset="0"/>
              <a:ea typeface="Arial" charset="0"/>
              <a:cs typeface="Arial" charset="0"/>
            </a:endParaRP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61287" y="3166646"/>
            <a:ext cx="457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altLang="en-US" sz="16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for completing the online training:</a:t>
            </a:r>
            <a:endParaRPr kumimoji="0" lang="en-US" altLang="en-US" sz="1600" dirty="0">
              <a:solidFill>
                <a:schemeClr val="bg1">
                  <a:lumMod val="6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61287" y="5071646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altLang="en-US" sz="16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Awarded </a:t>
            </a:r>
            <a:r>
              <a:rPr kumimoji="0" lang="en-US" altLang="en-US" sz="16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during:</a:t>
            </a:r>
            <a:endParaRPr kumimoji="0" lang="en-US" altLang="en-US" sz="1600" b="1" dirty="0" smtClean="0">
              <a:solidFill>
                <a:schemeClr val="accent6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kumimoji="0" lang="en-US" altLang="en-US" sz="1600" dirty="0" smtClean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Fall 2020</a:t>
            </a:r>
            <a:endParaRPr kumimoji="0" lang="en-US" altLang="en-US" sz="1600" dirty="0">
              <a:solidFill>
                <a:schemeClr val="bg1">
                  <a:lumMod val="6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720" y="5862482"/>
            <a:ext cx="1190367" cy="73670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6147489"/>
            <a:ext cx="2831642" cy="4329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5" name="Rectangle 1075"/>
          <p:cNvSpPr>
            <a:spLocks noChangeArrowheads="1"/>
          </p:cNvSpPr>
          <p:nvPr/>
        </p:nvSpPr>
        <p:spPr bwMode="auto">
          <a:xfrm>
            <a:off x="0" y="2"/>
            <a:ext cx="9144000" cy="1608890"/>
          </a:xfrm>
          <a:prstGeom prst="rect">
            <a:avLst/>
          </a:prstGeom>
          <a:solidFill>
            <a:srgbClr val="087C81"/>
          </a:solidFill>
          <a:ln>
            <a:noFill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6194" name="Rectangle 1074"/>
          <p:cNvSpPr>
            <a:spLocks noChangeArrowheads="1"/>
          </p:cNvSpPr>
          <p:nvPr/>
        </p:nvSpPr>
        <p:spPr bwMode="auto">
          <a:xfrm>
            <a:off x="1447800" y="1371600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215" name="Text Box 1095"/>
          <p:cNvSpPr txBox="1">
            <a:spLocks noChangeArrowheads="1"/>
          </p:cNvSpPr>
          <p:nvPr/>
        </p:nvSpPr>
        <p:spPr bwMode="auto">
          <a:xfrm>
            <a:off x="1800855" y="850549"/>
            <a:ext cx="5606134" cy="1257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altLang="en-US" sz="40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Certificate of Completion</a:t>
            </a:r>
          </a:p>
          <a:p>
            <a:endParaRPr kumimoji="0" lang="en-US" altLang="en-US" sz="3200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0"/>
              </a:lnSpc>
              <a:spcBef>
                <a:spcPct val="50000"/>
              </a:spcBef>
            </a:pPr>
            <a:r>
              <a:rPr kumimoji="0" lang="en-US" altLang="en-US" sz="2800" dirty="0">
                <a:solidFill>
                  <a:schemeClr val="bg1"/>
                </a:solidFill>
              </a:rPr>
              <a:t/>
            </a:r>
            <a:br>
              <a:rPr kumimoji="0" lang="en-US" altLang="en-US" sz="2800" dirty="0">
                <a:solidFill>
                  <a:schemeClr val="bg1"/>
                </a:solidFill>
              </a:rPr>
            </a:br>
            <a:endParaRPr kumimoji="0"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3087" y="3743980"/>
            <a:ext cx="6248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b="1" dirty="0" smtClean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Safe Place to Learn: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Prevent-Intercede-Respond </a:t>
            </a:r>
            <a:b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to Sexual Harassment of K-12 Students</a:t>
            </a:r>
          </a:p>
          <a:p>
            <a:pPr>
              <a:spcBef>
                <a:spcPts val="600"/>
              </a:spcBef>
            </a:pPr>
            <a:r>
              <a:rPr lang="en-US" sz="1400" b="1" dirty="0" smtClean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Part 2: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School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Climate and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Learning</a:t>
            </a:r>
            <a:endParaRPr lang="en-US" sz="1400" dirty="0">
              <a:solidFill>
                <a:schemeClr val="bg1">
                  <a:lumMod val="65000"/>
                </a:schemeClr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61287" y="1325021"/>
            <a:ext cx="4572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0" lang="en-US" altLang="en-US" sz="40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kumimoji="0" lang="en-US" altLang="en-US" sz="16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Awarded to:</a:t>
            </a:r>
          </a:p>
          <a:p>
            <a:endParaRPr kumimoji="0" lang="en-US" altLang="en-US" sz="1600" b="1" dirty="0">
              <a:solidFill>
                <a:schemeClr val="accent6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kumimoji="0" lang="en-US" altLang="en-US" sz="3600" b="1" dirty="0" smtClean="0">
                <a:latin typeface="Bell MT" panose="02020503060305020303" pitchFamily="18" charset="0"/>
                <a:ea typeface="Arial" charset="0"/>
                <a:cs typeface="Arial" charset="0"/>
              </a:rPr>
              <a:t>Insert Name</a:t>
            </a:r>
            <a:endParaRPr kumimoji="0" lang="en-US" altLang="en-US" sz="3600" b="1" dirty="0">
              <a:latin typeface="Bell MT" panose="02020503060305020303" pitchFamily="18" charset="0"/>
              <a:ea typeface="Arial" charset="0"/>
              <a:cs typeface="Arial" charset="0"/>
            </a:endParaRP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61287" y="3166646"/>
            <a:ext cx="457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altLang="en-US" sz="16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for completing the online training:</a:t>
            </a:r>
            <a:endParaRPr kumimoji="0" lang="en-US" altLang="en-US" sz="1600" dirty="0">
              <a:solidFill>
                <a:schemeClr val="bg1">
                  <a:lumMod val="6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61287" y="5071646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altLang="en-US" sz="16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Awarded on:</a:t>
            </a:r>
          </a:p>
          <a:p>
            <a:r>
              <a:rPr kumimoji="0" lang="en-US" altLang="en-US" sz="1600" dirty="0" smtClean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Fall 2020</a:t>
            </a:r>
            <a:endParaRPr kumimoji="0" lang="en-US" altLang="en-US" sz="1600" dirty="0">
              <a:solidFill>
                <a:schemeClr val="bg1">
                  <a:lumMod val="6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720" y="5862482"/>
            <a:ext cx="1190367" cy="73670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6147489"/>
            <a:ext cx="2831642" cy="432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23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5" name="Rectangle 1075"/>
          <p:cNvSpPr>
            <a:spLocks noChangeArrowheads="1"/>
          </p:cNvSpPr>
          <p:nvPr/>
        </p:nvSpPr>
        <p:spPr bwMode="auto">
          <a:xfrm>
            <a:off x="0" y="2"/>
            <a:ext cx="9144000" cy="1608890"/>
          </a:xfrm>
          <a:prstGeom prst="rect">
            <a:avLst/>
          </a:prstGeom>
          <a:solidFill>
            <a:srgbClr val="087C81"/>
          </a:solidFill>
          <a:ln>
            <a:noFill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6194" name="Rectangle 1074"/>
          <p:cNvSpPr>
            <a:spLocks noChangeArrowheads="1"/>
          </p:cNvSpPr>
          <p:nvPr/>
        </p:nvSpPr>
        <p:spPr bwMode="auto">
          <a:xfrm>
            <a:off x="1447800" y="1371600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215" name="Text Box 1095"/>
          <p:cNvSpPr txBox="1">
            <a:spLocks noChangeArrowheads="1"/>
          </p:cNvSpPr>
          <p:nvPr/>
        </p:nvSpPr>
        <p:spPr bwMode="auto">
          <a:xfrm>
            <a:off x="1800855" y="850549"/>
            <a:ext cx="5606134" cy="1257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altLang="en-US" sz="40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Certificate of Completion</a:t>
            </a:r>
          </a:p>
          <a:p>
            <a:endParaRPr kumimoji="0" lang="en-US" altLang="en-US" sz="3200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0"/>
              </a:lnSpc>
              <a:spcBef>
                <a:spcPct val="50000"/>
              </a:spcBef>
            </a:pPr>
            <a:r>
              <a:rPr kumimoji="0" lang="en-US" altLang="en-US" sz="2800" dirty="0">
                <a:solidFill>
                  <a:schemeClr val="bg1"/>
                </a:solidFill>
              </a:rPr>
              <a:t/>
            </a:r>
            <a:br>
              <a:rPr kumimoji="0" lang="en-US" altLang="en-US" sz="2800" dirty="0">
                <a:solidFill>
                  <a:schemeClr val="bg1"/>
                </a:solidFill>
              </a:rPr>
            </a:br>
            <a:endParaRPr kumimoji="0"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3087" y="3743980"/>
            <a:ext cx="6248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b="1" dirty="0" smtClean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Safe Place to Learn: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Prevent-Intercede-Respond </a:t>
            </a:r>
            <a:b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to Sexual Harassment of K-12 Students</a:t>
            </a:r>
          </a:p>
          <a:p>
            <a:pPr>
              <a:spcBef>
                <a:spcPts val="600"/>
              </a:spcBef>
            </a:pPr>
            <a:r>
              <a:rPr lang="en-US" sz="1400" b="1" dirty="0" smtClean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Part 3</a:t>
            </a:r>
            <a:r>
              <a:rPr lang="en-US" sz="1400" b="1" dirty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: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Developmental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Strategies to Prevent-Intercede-Respond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to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Sexual Harassment of K-12 Students</a:t>
            </a:r>
            <a:endParaRPr lang="en-US" sz="1400" dirty="0">
              <a:solidFill>
                <a:schemeClr val="bg1">
                  <a:lumMod val="65000"/>
                </a:schemeClr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61287" y="1143000"/>
            <a:ext cx="4572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0" lang="en-US" altLang="en-US" sz="40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kumimoji="0" lang="en-US" altLang="en-US" sz="16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Awarded to:</a:t>
            </a:r>
          </a:p>
          <a:p>
            <a:endParaRPr kumimoji="0" lang="en-US" altLang="en-US" sz="1600" b="1" dirty="0">
              <a:solidFill>
                <a:schemeClr val="accent6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endParaRPr kumimoji="0" lang="en-US" altLang="en-US" sz="1600" dirty="0">
              <a:solidFill>
                <a:schemeClr val="bg1">
                  <a:lumMod val="6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3600" b="1" dirty="0" smtClean="0">
                <a:latin typeface="Bell MT" panose="02020503060305020303" pitchFamily="18" charset="0"/>
              </a:rPr>
              <a:t>Insert Name</a:t>
            </a:r>
            <a:endParaRPr lang="en-US" sz="3600" b="1" dirty="0">
              <a:latin typeface="Bell MT" panose="02020503060305020303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61287" y="3166646"/>
            <a:ext cx="457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altLang="en-US" sz="16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for completing the online training:</a:t>
            </a:r>
            <a:endParaRPr kumimoji="0" lang="en-US" altLang="en-US" sz="1600" dirty="0">
              <a:solidFill>
                <a:schemeClr val="bg1">
                  <a:lumMod val="6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61287" y="5071646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altLang="en-US" sz="16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Awarded on:</a:t>
            </a:r>
          </a:p>
          <a:p>
            <a:r>
              <a:rPr kumimoji="0" lang="en-US" altLang="en-US" sz="1600" dirty="0" smtClean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Fall 2020</a:t>
            </a:r>
            <a:endParaRPr kumimoji="0" lang="en-US" altLang="en-US" sz="1600" dirty="0">
              <a:solidFill>
                <a:schemeClr val="bg1">
                  <a:lumMod val="6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720" y="5862482"/>
            <a:ext cx="1190367" cy="73670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6147489"/>
            <a:ext cx="2831642" cy="432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49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</TotalTime>
  <Words>78</Words>
  <Application>Microsoft Office PowerPoint</Application>
  <PresentationFormat>On-screen Show (4:3)</PresentationFormat>
  <Paragraphs>40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Bell MT</vt:lpstr>
      <vt:lpstr>Calibri</vt:lpstr>
      <vt:lpstr>Monotype Corsiva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Giguere</dc:creator>
  <cp:lastModifiedBy>Paul Brennan</cp:lastModifiedBy>
  <cp:revision>14</cp:revision>
  <cp:lastPrinted>2020-09-25T16:03:22Z</cp:lastPrinted>
  <dcterms:created xsi:type="dcterms:W3CDTF">2016-09-01T16:53:52Z</dcterms:created>
  <dcterms:modified xsi:type="dcterms:W3CDTF">2020-09-25T16:04:31Z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TC060889231033</vt:lpwstr>
  </property>
</Properties>
</file>